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Inter" panose="02000503000000020004" pitchFamily="2" charset="0"/>
      <p:regular r:id="rId13"/>
      <p:bold r:id="rId14"/>
      <p:italic r:id="rId15"/>
      <p:boldItalic r:id="rId16"/>
    </p:embeddedFont>
    <p:embeddedFont>
      <p:font typeface="Inter Bold" panose="02000503000000020004" pitchFamily="2" charset="0"/>
      <p:bold r:id="rId17"/>
    </p:embeddedFont>
    <p:embeddedFont>
      <p:font typeface="Inter Light" panose="02000503000000020004" pitchFamily="2" charset="0"/>
      <p:regular r:id="rId18"/>
      <p:italic r:id="rId19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77" autoAdjust="0"/>
    <p:restoredTop sz="94610"/>
  </p:normalViewPr>
  <p:slideViewPr>
    <p:cSldViewPr snapToGrid="0" snapToObjects="1">
      <p:cViewPr>
        <p:scale>
          <a:sx n="75" d="100"/>
          <a:sy n="75" d="100"/>
        </p:scale>
        <p:origin x="86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087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11" Type="http://schemas.openxmlformats.org/officeDocument/2006/relationships/image" Target="../media/image3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20134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RUNTS &amp; AI – Un </a:t>
            </a:r>
            <a:r>
              <a:rPr lang="en-US" sz="44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approccio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per </a:t>
            </a:r>
            <a:r>
              <a:rPr lang="en-US" sz="44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l’uso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44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dell’AI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per la risoluzione dei problemi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197995" y="4549318"/>
            <a:ext cx="75564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Workshop Associazioni Programma Partecipazione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197996" y="5347989"/>
            <a:ext cx="7556421" cy="1360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550"/>
              </a:lnSpc>
            </a:pP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</a:t>
            </a: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metodo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 </a:t>
            </a: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risolvere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problemi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 ordine burocratico/</a:t>
            </a: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amministrativo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come </a:t>
            </a: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l'iscrizione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 RUNTS o </a:t>
            </a: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altri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usando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l'intelligenza artificiale</a:t>
            </a:r>
            <a:endParaRPr lang="en-US" sz="2200" dirty="0"/>
          </a:p>
        </p:txBody>
      </p:sp>
      <p:pic>
        <p:nvPicPr>
          <p:cNvPr id="7" name="Immagine 6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73ACB5FA-53BF-F442-C056-C681FE792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2085" y="6945331"/>
            <a:ext cx="1832760" cy="1099656"/>
          </a:xfrm>
          <a:prstGeom prst="rect">
            <a:avLst/>
          </a:prstGeom>
        </p:spPr>
      </p:pic>
      <p:pic>
        <p:nvPicPr>
          <p:cNvPr id="9" name="Immagine 8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FF79725E-DB00-F979-AB81-8EA9640282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5113" y="297865"/>
            <a:ext cx="3181350" cy="14382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82980"/>
            <a:ext cx="735734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QUANDO USARE (E QUANDO NO)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2116931"/>
            <a:ext cx="3402330" cy="432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✅ OTTIMO PER: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793790" y="277665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Imparare argomenti complessi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321885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Esplorare opzioni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366105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Prepararsi a parlare con esperti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410325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Formare altri membri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2116931"/>
            <a:ext cx="3402330" cy="432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❌ ATTENZIONE:</a:t>
            </a:r>
            <a:endParaRPr lang="en-US" sz="2650" dirty="0"/>
          </a:p>
        </p:txBody>
      </p:sp>
      <p:sp>
        <p:nvSpPr>
          <p:cNvPr id="9" name="Text 7"/>
          <p:cNvSpPr/>
          <p:nvPr/>
        </p:nvSpPr>
        <p:spPr>
          <a:xfrm>
            <a:off x="7599521" y="277665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Normative recenti → verifica fonti ufficiali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321885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Scadenze precise → controlla siti istituzionali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599521" y="366105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Questioni legali → serve consulenza professionale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599521" y="410325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Dati sensibili → non caricarli in AI pubbliche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793790" y="4913981"/>
            <a:ext cx="13042821" cy="35957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793790" y="5290066"/>
            <a:ext cx="13042821" cy="950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4800" b="1" dirty="0">
                <a:solidFill>
                  <a:srgbClr val="FF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L'AI è un supporto, non un sostituto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15" name="Immagine 14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E10364CD-0B90-8894-1B1B-5E049A143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7538" y="271584"/>
            <a:ext cx="1832760" cy="10996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29063"/>
            <a:ext cx="485251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IL PROBLEMA DI OGGI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3049667"/>
            <a:ext cx="130428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Come usate l'AI adesso?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793790" y="3758327"/>
            <a:ext cx="4196358" cy="1223248"/>
          </a:xfrm>
          <a:prstGeom prst="roundRect">
            <a:avLst>
              <a:gd name="adj" fmla="val 7788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051084" y="4015621"/>
            <a:ext cx="31430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✅</a:t>
            </a: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Scrivere post social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5216962" y="3758327"/>
            <a:ext cx="4196358" cy="1223248"/>
          </a:xfrm>
          <a:prstGeom prst="roundRect">
            <a:avLst>
              <a:gd name="adj" fmla="val 7788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474256" y="4015621"/>
            <a:ext cx="36817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✅</a:t>
            </a: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Fare testi per newsletter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9640133" y="3758327"/>
            <a:ext cx="4196358" cy="1223248"/>
          </a:xfrm>
          <a:prstGeom prst="roundRect">
            <a:avLst>
              <a:gd name="adj" fmla="val 7788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9897427" y="40156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✅</a:t>
            </a: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Generare idee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793790" y="5236726"/>
            <a:ext cx="13042821" cy="963811"/>
          </a:xfrm>
          <a:prstGeom prst="roundRect">
            <a:avLst>
              <a:gd name="adj" fmla="val 9884"/>
            </a:avLst>
          </a:prstGeom>
          <a:solidFill>
            <a:srgbClr val="C7C9E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5580817"/>
            <a:ext cx="283488" cy="22681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530906" y="5520214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 limite:</a:t>
            </a: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AI come "scorciatoia" → Risposta veloce ma superficiale → Non costruisce competenza</a:t>
            </a:r>
            <a:endParaRPr lang="en-US" sz="1750" dirty="0"/>
          </a:p>
        </p:txBody>
      </p:sp>
      <p:pic>
        <p:nvPicPr>
          <p:cNvPr id="13" name="Immagine 12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F1A3FA9C-DDD4-2DD8-5148-D0BA27F294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2085" y="6945331"/>
            <a:ext cx="1832760" cy="10996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41928"/>
            <a:ext cx="37151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Oggi cambiamo approccio: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793790" y="1836420"/>
            <a:ext cx="8738711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IL NUOVO PARADIGMA</a:t>
            </a:r>
            <a:endParaRPr lang="en-US" sz="6150" dirty="0"/>
          </a:p>
        </p:txBody>
      </p:sp>
      <p:sp>
        <p:nvSpPr>
          <p:cNvPr id="4" name="Text 2"/>
          <p:cNvSpPr/>
          <p:nvPr/>
        </p:nvSpPr>
        <p:spPr>
          <a:xfrm>
            <a:off x="793790" y="3381613"/>
            <a:ext cx="3402330" cy="432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❌ PRIMA: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793790" y="4041338"/>
            <a:ext cx="624470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= Genio della lampada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93790" y="469892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"Dammi la risposta giusta" → Dipendenza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3381613"/>
            <a:ext cx="3402330" cy="432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✅ ORA:</a:t>
            </a:r>
            <a:endParaRPr lang="en-US" sz="2650" dirty="0"/>
          </a:p>
        </p:txBody>
      </p:sp>
      <p:sp>
        <p:nvSpPr>
          <p:cNvPr id="8" name="Text 6"/>
          <p:cNvSpPr/>
          <p:nvPr/>
        </p:nvSpPr>
        <p:spPr>
          <a:xfrm>
            <a:off x="7599521" y="4041338"/>
            <a:ext cx="624470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= Tutor esperto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599521" y="469892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"Aiutami a capire" → Autonomia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793790" y="5634428"/>
            <a:ext cx="13042821" cy="35957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793790" y="5925502"/>
            <a:ext cx="130428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L'AI non sostituisce la tua competenza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93790" y="6634162"/>
            <a:ext cx="130428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L'AI ti aiuta a COSTRUIRE competenza</a:t>
            </a:r>
            <a:endParaRPr lang="en-US" sz="2200" dirty="0"/>
          </a:p>
        </p:txBody>
      </p:sp>
      <p:pic>
        <p:nvPicPr>
          <p:cNvPr id="13" name="Immagine 12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FD61F45C-4513-11D4-D77B-75013EFF8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2085" y="6945331"/>
            <a:ext cx="1832760" cy="10996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48583"/>
            <a:ext cx="475928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IL METODO IN 6 STEP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2069187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2424232"/>
            <a:ext cx="6407944" cy="3048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793790" y="25985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PROBLEMA REALE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93790" y="3088958"/>
            <a:ext cx="64079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Cosa voglio davvero capire?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428548" y="2069187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2424232"/>
            <a:ext cx="6408063" cy="3048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7428548" y="25985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DEEP SEARCH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428548" y="3088958"/>
            <a:ext cx="64080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Costruire conoscenza verticale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93790" y="3848695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4203740"/>
            <a:ext cx="6407944" cy="3048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793790" y="4378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TERMINOLOGIA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93790" y="4868466"/>
            <a:ext cx="64079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Imparare i concetti tecnici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7428548" y="3848695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04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7428548" y="4203740"/>
            <a:ext cx="6408063" cy="3048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7428548" y="4378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VERIFICA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428548" y="4868466"/>
            <a:ext cx="64080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Farsi interrogare dall'AI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793790" y="562820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05</a:t>
            </a:r>
            <a:endParaRPr lang="en-US" sz="1750" dirty="0"/>
          </a:p>
        </p:txBody>
      </p:sp>
      <p:sp>
        <p:nvSpPr>
          <p:cNvPr id="20" name="Shape 18"/>
          <p:cNvSpPr/>
          <p:nvPr/>
        </p:nvSpPr>
        <p:spPr>
          <a:xfrm>
            <a:off x="793790" y="5983248"/>
            <a:ext cx="6407944" cy="3048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793790" y="61575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OPZIONI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93790" y="6647974"/>
            <a:ext cx="64079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PRO/CONTRO, non "la soluzione"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7428548" y="562820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06</a:t>
            </a:r>
            <a:endParaRPr lang="en-US" sz="1750" dirty="0"/>
          </a:p>
        </p:txBody>
      </p:sp>
      <p:sp>
        <p:nvSpPr>
          <p:cNvPr id="24" name="Shape 22"/>
          <p:cNvSpPr/>
          <p:nvPr/>
        </p:nvSpPr>
        <p:spPr>
          <a:xfrm>
            <a:off x="7428548" y="5983248"/>
            <a:ext cx="6408063" cy="3048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5" name="Text 23"/>
          <p:cNvSpPr/>
          <p:nvPr/>
        </p:nvSpPr>
        <p:spPr>
          <a:xfrm>
            <a:off x="7428548" y="61575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DECISIONE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7428548" y="6647974"/>
            <a:ext cx="64080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 scegli, con consapevolezza</a:t>
            </a:r>
            <a:endParaRPr lang="en-US" sz="1750" dirty="0"/>
          </a:p>
        </p:txBody>
      </p:sp>
      <p:pic>
        <p:nvPicPr>
          <p:cNvPr id="27" name="Immagine 26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2239803C-2341-C269-B3FE-6C1B5858A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2085" y="6945331"/>
            <a:ext cx="1832760" cy="10996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1752" y="794266"/>
            <a:ext cx="9041844" cy="487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DEEP SEARCH - NON CHIEDERE "LA RISPOSTA"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681752" y="1768316"/>
            <a:ext cx="3637955" cy="365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❌ DOMANDA "DEBOLE":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973931" y="2352556"/>
            <a:ext cx="6103620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"Come faccio a iscrivermi al RUNTS?"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81752" y="2352556"/>
            <a:ext cx="22860" cy="311587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7560469" y="1768316"/>
            <a:ext cx="2922270" cy="365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✅ DEEP SEARCH: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7852648" y="2352556"/>
            <a:ext cx="6103620" cy="934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"Sono presidente di un'associazione di volontariato (statuto allegato). Devo decidere se iscriverci al RUNTS. Prima di darmi istruzioni operative, voglio CAPIRE: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852648" y="3462576"/>
            <a:ext cx="6103620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Cos'è il RUNTS e perché esiste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852648" y="3842266"/>
            <a:ext cx="6103620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Quali associazioni DEVONO iscriversi e quali possono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852648" y="4221956"/>
            <a:ext cx="6103620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Cosa comporta l'iscrizione (obblighi, vantaggi, rischi)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852648" y="4601647"/>
            <a:ext cx="6103620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 quadro normativo di riferimento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852648" y="4981337"/>
            <a:ext cx="6103620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Gli errori più comuni che fanno le associazioni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852648" y="5468183"/>
            <a:ext cx="6103620" cy="623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 voglio solo sapere 'come fare', voglio CAPIRE se conviene e cosa significa davvero per la nostra associazione."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560469" y="2352556"/>
            <a:ext cx="22860" cy="3738801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681752" y="6529507"/>
            <a:ext cx="13266896" cy="905708"/>
          </a:xfrm>
          <a:prstGeom prst="roundRect">
            <a:avLst>
              <a:gd name="adj" fmla="val 9034"/>
            </a:avLst>
          </a:prstGeom>
          <a:solidFill>
            <a:srgbClr val="C7C9E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38" y="6841808"/>
            <a:ext cx="304324" cy="243483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375648" y="6772989"/>
            <a:ext cx="12378214" cy="389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Risultato:</a:t>
            </a:r>
            <a:r>
              <a:rPr lang="en-US" sz="1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Comprensione del sistema, non solo procedura</a:t>
            </a:r>
            <a:endParaRPr lang="en-US" sz="1900" dirty="0"/>
          </a:p>
        </p:txBody>
      </p:sp>
      <p:pic>
        <p:nvPicPr>
          <p:cNvPr id="18" name="Immagine 17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281E58E1-B297-77B4-52AB-F91B20779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3508" y="181695"/>
            <a:ext cx="1832760" cy="10996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079" y="495062"/>
            <a:ext cx="5112782" cy="450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APPROFONDIRE = IMPARARE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30079" y="1305163"/>
            <a:ext cx="13370243" cy="360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Dalla ricerca emergono termini tecnici. Es: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630079" y="1867733"/>
            <a:ext cx="4336733" cy="663297"/>
          </a:xfrm>
          <a:prstGeom prst="roundRect">
            <a:avLst>
              <a:gd name="adj" fmla="val 1139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817721" y="2055376"/>
            <a:ext cx="3961448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"ETS - Enti del Terzo Settore"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146834" y="1867733"/>
            <a:ext cx="4336733" cy="663297"/>
          </a:xfrm>
          <a:prstGeom prst="roundRect">
            <a:avLst>
              <a:gd name="adj" fmla="val 1139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334476" y="2055376"/>
            <a:ext cx="3961448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"Codice del Terzo Settore (CTS)"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9663589" y="1867733"/>
            <a:ext cx="4336733" cy="663297"/>
          </a:xfrm>
          <a:prstGeom prst="roundRect">
            <a:avLst>
              <a:gd name="adj" fmla="val 1139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9851231" y="2055376"/>
            <a:ext cx="3961448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"OdV, APS, Onlus: differenze"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30079" y="2711053"/>
            <a:ext cx="6595110" cy="663297"/>
          </a:xfrm>
          <a:prstGeom prst="roundRect">
            <a:avLst>
              <a:gd name="adj" fmla="val 1139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817721" y="2898696"/>
            <a:ext cx="6219825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"Attività di interesse generale ex art. 5"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405211" y="2711053"/>
            <a:ext cx="6595110" cy="663297"/>
          </a:xfrm>
          <a:prstGeom prst="roundRect">
            <a:avLst>
              <a:gd name="adj" fmla="val 1139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7592854" y="2898696"/>
            <a:ext cx="6219825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"Regime fiscale degli ETS"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30079" y="3644384"/>
            <a:ext cx="270033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Cosa fare: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00113" y="4454485"/>
            <a:ext cx="13100209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"Spiegami questi termini con: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00113" y="4945023"/>
            <a:ext cx="13100209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Esempi concreti per la mia associazione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00113" y="5296019"/>
            <a:ext cx="13100209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Differenze pratiche tra le categorie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00113" y="5647015"/>
            <a:ext cx="13100209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Quando e come li incontrerò nel processo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00113" y="5998012"/>
            <a:ext cx="13100209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Errori comuni di interpretazione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00113" y="6349008"/>
            <a:ext cx="13100209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Cosa devo dire al commercialista/notaio"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30079" y="4251960"/>
            <a:ext cx="22860" cy="2448044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Shape 20"/>
          <p:cNvSpPr/>
          <p:nvPr/>
        </p:nvSpPr>
        <p:spPr>
          <a:xfrm>
            <a:off x="630079" y="6902529"/>
            <a:ext cx="13370243" cy="837009"/>
          </a:xfrm>
          <a:prstGeom prst="roundRect">
            <a:avLst>
              <a:gd name="adj" fmla="val 9033"/>
            </a:avLst>
          </a:prstGeom>
          <a:solidFill>
            <a:srgbClr val="C7C9E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01" y="7189708"/>
            <a:ext cx="281226" cy="225028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1271349" y="7127557"/>
            <a:ext cx="12548949" cy="360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 saltare questo step!</a:t>
            </a: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È qui che capisci se l'iscrizione fa al caso tuo</a:t>
            </a:r>
            <a:endParaRPr lang="en-US" sz="1750" dirty="0"/>
          </a:p>
        </p:txBody>
      </p:sp>
      <p:pic>
        <p:nvPicPr>
          <p:cNvPr id="25" name="Immagine 24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0042200B-5103-0F61-87E1-516AEBDAE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7538" y="271584"/>
            <a:ext cx="1832760" cy="10996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85392" y="311825"/>
            <a:ext cx="2313146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FARSI INTERROGARE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392" y="822127"/>
            <a:ext cx="5054725" cy="33689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93991" y="910076"/>
            <a:ext cx="13666708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"Ora fammi delle domande per verificare se ho capito quando e perché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un'associazione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dovrebbe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iscriversi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 RUNTS.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048773" y="1857835"/>
            <a:ext cx="13666708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 5 domande: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048773" y="2166802"/>
            <a:ext cx="13666708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su requisiti obbligatori vs facoltativi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048773" y="2387901"/>
            <a:ext cx="13666708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su vantaggi e obblighi conseguenti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7048773" y="2609000"/>
            <a:ext cx="13666708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su uno scenario problematico reale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048773" y="2917967"/>
            <a:ext cx="13666708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Dopo ogni mia risposta correggimi e aggiungi precisazioni."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6721584" y="929681"/>
            <a:ext cx="45719" cy="3261393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 sz="3600"/>
          </a:p>
        </p:txBody>
      </p:sp>
      <p:sp>
        <p:nvSpPr>
          <p:cNvPr id="12" name="Text 9"/>
          <p:cNvSpPr/>
          <p:nvPr/>
        </p:nvSpPr>
        <p:spPr>
          <a:xfrm>
            <a:off x="4406467" y="4721977"/>
            <a:ext cx="3544967" cy="43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4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Esempi di domande che potrebbero uscire: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2339321" y="5234166"/>
            <a:ext cx="6099830" cy="28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"La tua associazione fa raccolta fondi. È obbligata?"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2339321" y="5738167"/>
            <a:ext cx="6099830" cy="28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"Quali adempimenti dovrete fare dopo l'iscrizione?"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2339321" y="6300195"/>
            <a:ext cx="6099830" cy="28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"Se avete già partita IVA, cosa cambia?"</a:t>
            </a:r>
            <a:endParaRPr lang="en-US" sz="2400" dirty="0"/>
          </a:p>
        </p:txBody>
      </p:sp>
      <p:pic>
        <p:nvPicPr>
          <p:cNvPr id="16" name="Immagine 15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AD83619D-2D32-9CA2-5681-0254AB531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7538" y="6537727"/>
            <a:ext cx="1832760" cy="10996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453" y="449818"/>
            <a:ext cx="5137785" cy="408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OPZIONI, NON "LA SOLUZIONE"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72453" y="1267539"/>
            <a:ext cx="2453640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❌ ERRORE: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572453" y="1737717"/>
            <a:ext cx="6543199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"Dimmi se devo iscrivermi"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522369" y="1267539"/>
            <a:ext cx="29114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✅ APPROCCIO GIUSTO: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767637" y="1758196"/>
            <a:ext cx="6297930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"Ho capito il sistema. Ora aiutami a decidere.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767637" y="2167057"/>
            <a:ext cx="6297930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mia situazione: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767637" y="2575917"/>
            <a:ext cx="6297930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Associazione attiva da [X anni]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67637" y="2894767"/>
            <a:ext cx="6297930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[Tipo di attività]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7767637" y="3213616"/>
            <a:ext cx="6297930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[N] volontari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7767637" y="3532465"/>
            <a:ext cx="6297930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Budget annuo circa [€]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67637" y="3851315"/>
            <a:ext cx="6297930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[Situazione specifica]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767637" y="4260175"/>
            <a:ext cx="6297930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Dammi 3-4 SCENARI DIVERSI con: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767637" y="4669036"/>
            <a:ext cx="6297930" cy="1615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 (vantaggi concreti per noi)</a:t>
            </a:r>
            <a:r>
              <a:rPr lang="en-US" sz="12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CONTRO (obblighi, costi, complessità)</a:t>
            </a:r>
            <a:r>
              <a:rPr lang="en-US" sz="12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⏱️</a:t>
            </a: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Tempistiche</a:t>
            </a:r>
            <a:r>
              <a:rPr lang="en-US" sz="12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💰</a:t>
            </a: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Costi stimati</a:t>
            </a:r>
            <a:r>
              <a:rPr lang="en-US" sz="12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📋</a:t>
            </a: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Documenti/competenze necessarie</a:t>
            </a:r>
            <a:r>
              <a:rPr lang="en-US" sz="12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🎯</a:t>
            </a: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Quando è la scelta migliore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767637" y="6432113"/>
            <a:ext cx="6297930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 dirmi cosa fare, dammi elementi per decidere."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522369" y="1758196"/>
            <a:ext cx="22860" cy="4935617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Shape 15"/>
          <p:cNvSpPr/>
          <p:nvPr/>
        </p:nvSpPr>
        <p:spPr>
          <a:xfrm>
            <a:off x="572453" y="7061716"/>
            <a:ext cx="13485495" cy="760214"/>
          </a:xfrm>
          <a:prstGeom prst="roundRect">
            <a:avLst>
              <a:gd name="adj" fmla="val 9037"/>
            </a:avLst>
          </a:prstGeom>
          <a:solidFill>
            <a:srgbClr val="C7C9E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25" y="7323296"/>
            <a:ext cx="255508" cy="20443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54906" y="7266027"/>
            <a:ext cx="12739568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 decidi cosa è meglio per la TUA associazione</a:t>
            </a:r>
            <a:endParaRPr lang="en-US" sz="1600" dirty="0"/>
          </a:p>
        </p:txBody>
      </p:sp>
      <p:pic>
        <p:nvPicPr>
          <p:cNvPr id="20" name="Immagine 19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C5C18F71-9081-3348-1DAC-72FE1B286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7538" y="271584"/>
            <a:ext cx="1832760" cy="10996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156" y="763548"/>
            <a:ext cx="6259235" cy="482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ESEMPIO DI OPZIONI RESTITUITE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76156" y="1632823"/>
            <a:ext cx="6542484" cy="3283625"/>
          </a:xfrm>
          <a:prstGeom prst="roundRect">
            <a:avLst>
              <a:gd name="adj" fmla="val 2471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699016" y="1655683"/>
            <a:ext cx="6496764" cy="579477"/>
          </a:xfrm>
          <a:prstGeom prst="roundRect">
            <a:avLst>
              <a:gd name="adj" fmla="val 9268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02499" y="1796653"/>
            <a:ext cx="289679" cy="28967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92135" y="2428280"/>
            <a:ext cx="3350419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OPZIONE A: Iscriversi subito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92135" y="2845951"/>
            <a:ext cx="6110526" cy="18545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Accesso immediato a bandi ETS, 5x1000,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agevolazioni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fiscali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Devi fare bilancio sociale, rendicontazione,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adempimenti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⏱️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2-4 mesi per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completare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iter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💰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500-1500€ (commercialista, notaio se serve)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🎯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Meglio se: già fate progetti, cercate finanziamenti, volume attività alto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411760" y="1632823"/>
            <a:ext cx="6542484" cy="3283625"/>
          </a:xfrm>
          <a:prstGeom prst="roundRect">
            <a:avLst>
              <a:gd name="adj" fmla="val 2471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6"/>
          <p:cNvSpPr/>
          <p:nvPr/>
        </p:nvSpPr>
        <p:spPr>
          <a:xfrm>
            <a:off x="7434620" y="1655683"/>
            <a:ext cx="6496764" cy="579477"/>
          </a:xfrm>
          <a:prstGeom prst="roundRect">
            <a:avLst>
              <a:gd name="adj" fmla="val 9268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38103" y="1796653"/>
            <a:ext cx="289679" cy="28967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27739" y="2428280"/>
            <a:ext cx="4078605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OPZIONE B: Aspettare e prepararsi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7627739" y="2845951"/>
            <a:ext cx="6110526" cy="15454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Tempo per organizzare documenti,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formare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volontari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Perdi opportunità immediate (bandi in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corso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⏱️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6-12 mesi preparazione + iter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🎯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Meglio se: associazione giovane, pochi volontari, poca esperienza admin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676156" y="5109567"/>
            <a:ext cx="6542484" cy="2356366"/>
          </a:xfrm>
          <a:prstGeom prst="roundRect">
            <a:avLst>
              <a:gd name="adj" fmla="val 3443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Shape 10"/>
          <p:cNvSpPr/>
          <p:nvPr/>
        </p:nvSpPr>
        <p:spPr>
          <a:xfrm>
            <a:off x="699016" y="5132427"/>
            <a:ext cx="6496764" cy="579477"/>
          </a:xfrm>
          <a:prstGeom prst="roundRect">
            <a:avLst>
              <a:gd name="adj" fmla="val 9268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02499" y="5273397"/>
            <a:ext cx="289679" cy="28967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92135" y="5905024"/>
            <a:ext cx="3774043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OPZIONE C: Valutare alternative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892135" y="6322695"/>
            <a:ext cx="6110526" cy="9272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Rimanere associazione non iscritta è legale se non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obbligatorio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Limiti su donazioni, 5x1000,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alcuni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bandi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🎯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Meglio se: attività occasionale, no raccolta fondi importante</a:t>
            </a:r>
            <a:endParaRPr lang="en-US" sz="1500" dirty="0"/>
          </a:p>
        </p:txBody>
      </p:sp>
      <p:sp>
        <p:nvSpPr>
          <p:cNvPr id="18" name="Shape 13"/>
          <p:cNvSpPr/>
          <p:nvPr/>
        </p:nvSpPr>
        <p:spPr>
          <a:xfrm>
            <a:off x="7411760" y="5109567"/>
            <a:ext cx="6542484" cy="2356366"/>
          </a:xfrm>
          <a:prstGeom prst="roundRect">
            <a:avLst>
              <a:gd name="adj" fmla="val 3443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9" name="Shape 14"/>
          <p:cNvSpPr/>
          <p:nvPr/>
        </p:nvSpPr>
        <p:spPr>
          <a:xfrm>
            <a:off x="7434620" y="5132427"/>
            <a:ext cx="6496764" cy="579477"/>
          </a:xfrm>
          <a:prstGeom prst="roundRect">
            <a:avLst>
              <a:gd name="adj" fmla="val 9268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38103" y="5273397"/>
            <a:ext cx="289679" cy="289679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627739" y="5905024"/>
            <a:ext cx="5144691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OPZIONE D: Iscriversi con supporto esterno</a:t>
            </a:r>
            <a:endParaRPr lang="en-US" sz="1900" dirty="0"/>
          </a:p>
        </p:txBody>
      </p:sp>
      <p:sp>
        <p:nvSpPr>
          <p:cNvPr id="22" name="Text 16"/>
          <p:cNvSpPr/>
          <p:nvPr/>
        </p:nvSpPr>
        <p:spPr>
          <a:xfrm>
            <a:off x="7627739" y="6322695"/>
            <a:ext cx="6110526" cy="1143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CSV/consulente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gestisce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processo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Costo maggiore (1000-2500€)</a:t>
            </a:r>
            <a:b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🎯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Meglio se: zero tempo, preferite delegare</a:t>
            </a:r>
            <a:endParaRPr lang="en-US" sz="1500" dirty="0"/>
          </a:p>
        </p:txBody>
      </p:sp>
      <p:pic>
        <p:nvPicPr>
          <p:cNvPr id="23" name="Immagine 22" descr="Immagine che contiene Elementi grafici, grafic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73FA729D-E899-F5F5-5C22-4D367A1BF0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87538" y="271584"/>
            <a:ext cx="1832760" cy="10996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44097BBE11C3D42B70BA70F2F051635" ma:contentTypeVersion="20" ma:contentTypeDescription="Creare un nuovo documento." ma:contentTypeScope="" ma:versionID="bb033160173847f91631b6a74a8d02a4">
  <xsd:schema xmlns:xsd="http://www.w3.org/2001/XMLSchema" xmlns:xs="http://www.w3.org/2001/XMLSchema" xmlns:p="http://schemas.microsoft.com/office/2006/metadata/properties" xmlns:ns2="fdc38d58-6b80-4dcc-9010-cbbc6955a943" xmlns:ns3="2759f94f-8271-4460-ba3c-b1d1bc03e26b" targetNamespace="http://schemas.microsoft.com/office/2006/metadata/properties" ma:root="true" ma:fieldsID="d916235238560f6f99b21e82d250671e" ns2:_="" ns3:_="">
    <xsd:import namespace="fdc38d58-6b80-4dcc-9010-cbbc6955a943"/>
    <xsd:import namespace="2759f94f-8271-4460-ba3c-b1d1bc03e2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_Flow_SignoffStatu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c38d58-6b80-4dcc-9010-cbbc6955a9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_Flow_SignoffStatus" ma:index="20" nillable="true" ma:displayName="Stato consenso" ma:internalName="Stato_x0020_consenso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Tag immagine" ma:readOnly="false" ma:fieldId="{5cf76f15-5ced-4ddc-b409-7134ff3c332f}" ma:taxonomyMulti="true" ma:sspId="b1d71b27-114e-49ea-990b-47d76c4f51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59f94f-8271-4460-ba3c-b1d1bc03e2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d7d2e1e2-fc08-490a-b23b-14813086510b}" ma:internalName="TaxCatchAll" ma:showField="CatchAllData" ma:web="2759f94f-8271-4460-ba3c-b1d1bc03e2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759f94f-8271-4460-ba3c-b1d1bc03e26b" xsi:nil="true"/>
    <lcf76f155ced4ddcb4097134ff3c332f xmlns="fdc38d58-6b80-4dcc-9010-cbbc6955a943">
      <Terms xmlns="http://schemas.microsoft.com/office/infopath/2007/PartnerControls"/>
    </lcf76f155ced4ddcb4097134ff3c332f>
    <_Flow_SignoffStatus xmlns="fdc38d58-6b80-4dcc-9010-cbbc6955a943" xsi:nil="true"/>
  </documentManagement>
</p:properties>
</file>

<file path=customXml/itemProps1.xml><?xml version="1.0" encoding="utf-8"?>
<ds:datastoreItem xmlns:ds="http://schemas.openxmlformats.org/officeDocument/2006/customXml" ds:itemID="{EEBD2785-59E6-4CC9-91F1-5EAC7D5717E6}"/>
</file>

<file path=customXml/itemProps2.xml><?xml version="1.0" encoding="utf-8"?>
<ds:datastoreItem xmlns:ds="http://schemas.openxmlformats.org/officeDocument/2006/customXml" ds:itemID="{00A481A2-BAFB-401A-ADA8-218812439312}"/>
</file>

<file path=customXml/itemProps3.xml><?xml version="1.0" encoding="utf-8"?>
<ds:datastoreItem xmlns:ds="http://schemas.openxmlformats.org/officeDocument/2006/customXml" ds:itemID="{D9ACC0EB-9901-49D7-AEA7-D3668C2264B4}"/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847</Words>
  <Application>Microsoft Office PowerPoint</Application>
  <PresentationFormat>Personalizzato</PresentationFormat>
  <Paragraphs>123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Inter Light</vt:lpstr>
      <vt:lpstr>Inter Bold</vt:lpstr>
      <vt:lpstr>Inter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francesco cursale</cp:lastModifiedBy>
  <cp:revision>5</cp:revision>
  <dcterms:created xsi:type="dcterms:W3CDTF">2025-11-12T16:42:10Z</dcterms:created>
  <dcterms:modified xsi:type="dcterms:W3CDTF">2025-11-12T16:51:34Z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0x010100C44097BBE11C3D42B70BA70F2F051635</vt:lpwstr>
  </property>
</Properties>
</file>